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0" r:id="rId3"/>
    <p:sldId id="256" r:id="rId4"/>
    <p:sldId id="259" r:id="rId5"/>
    <p:sldId id="262" r:id="rId6"/>
    <p:sldId id="261" r:id="rId7"/>
    <p:sldId id="273" r:id="rId8"/>
    <p:sldId id="274" r:id="rId9"/>
    <p:sldId id="268" r:id="rId10"/>
    <p:sldId id="275" r:id="rId11"/>
    <p:sldId id="277" r:id="rId12"/>
    <p:sldId id="267" r:id="rId13"/>
    <p:sldId id="276" r:id="rId14"/>
    <p:sldId id="278" r:id="rId15"/>
    <p:sldId id="263" r:id="rId16"/>
    <p:sldId id="258"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02"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53501-5933-47B8-B077-48575DDF3BB6}" type="datetimeFigureOut">
              <a:rPr lang="en-US" smtClean="0"/>
              <a:pPr/>
              <a:t>10/22/2022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328CC-066C-4FA5-AA38-548680910E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7DAA8-3F94-4563-962D-6B554FE98F4B}"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7DAA8-3F94-4563-962D-6B554FE98F4B}"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7DAA8-3F94-4563-962D-6B554FE98F4B}" type="datetimeFigureOut">
              <a:rPr lang="en-US" smtClean="0"/>
              <a:pPr/>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7DAA8-3F94-4563-962D-6B554FE98F4B}" type="datetimeFigureOut">
              <a:rPr lang="en-US" smtClean="0"/>
              <a:pPr/>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7DAA8-3F94-4563-962D-6B554FE98F4B}" type="datetimeFigureOut">
              <a:rPr lang="en-US" smtClean="0"/>
              <a:pPr/>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7DAA8-3F94-4563-962D-6B554FE98F4B}" type="datetimeFigureOut">
              <a:rPr lang="en-US" smtClean="0"/>
              <a:pPr/>
              <a:t>10/22/2022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A2775-AF41-48BA-81A2-68BF69F77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playlist?list=PLiCEoVachDxv_I9__9NM12Xjwkg-Xr1Eq"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descr="Where is Australia locat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s://geology.com/world/map/map-of-australia.gif"/>
          <p:cNvPicPr>
            <a:picLocks noChangeAspect="1" noChangeArrowheads="1"/>
          </p:cNvPicPr>
          <p:nvPr/>
        </p:nvPicPr>
        <p:blipFill>
          <a:blip r:embed="rId3" cstate="print"/>
          <a:srcRect/>
          <a:stretch>
            <a:fillRect/>
          </a:stretch>
        </p:blipFill>
        <p:spPr bwMode="auto">
          <a:xfrm>
            <a:off x="457200" y="1066800"/>
            <a:ext cx="8305800" cy="4429760"/>
          </a:xfrm>
          <a:prstGeom prst="rect">
            <a:avLst/>
          </a:prstGeom>
          <a:noFill/>
        </p:spPr>
      </p:pic>
      <p:pic>
        <p:nvPicPr>
          <p:cNvPr id="7176" name="Picture 8" descr="https://encrypted-tbn0.gstatic.com/images?q=tbn:ANd9GcR6-41ktTr76vL4H-veaOzvKzJ4gquSKBLw_CXupbYD7tYrmd5vamgNuCjmNQ&amp;s"/>
          <p:cNvPicPr>
            <a:picLocks noChangeAspect="1" noChangeArrowheads="1"/>
          </p:cNvPicPr>
          <p:nvPr/>
        </p:nvPicPr>
        <p:blipFill>
          <a:blip r:embed="rId4" cstate="print"/>
          <a:srcRect/>
          <a:stretch>
            <a:fillRect/>
          </a:stretch>
        </p:blipFill>
        <p:spPr bwMode="auto">
          <a:xfrm>
            <a:off x="381000" y="5638800"/>
            <a:ext cx="1249136" cy="971550"/>
          </a:xfrm>
          <a:prstGeom prst="rect">
            <a:avLst/>
          </a:prstGeom>
          <a:noFill/>
        </p:spPr>
      </p:pic>
      <p:pic>
        <p:nvPicPr>
          <p:cNvPr id="7178" name="Picture 10" descr="https://encrypted-tbn0.gstatic.com/images?q=tbn:ANd9GcRxe1NcoYR1sw7BTt2WXMGDfyZguDedKQq96Pay_DY1JvG_kuHGIM4okdYtxA&amp;s"/>
          <p:cNvPicPr>
            <a:picLocks noChangeAspect="1" noChangeArrowheads="1"/>
          </p:cNvPicPr>
          <p:nvPr/>
        </p:nvPicPr>
        <p:blipFill>
          <a:blip r:embed="rId5" cstate="print"/>
          <a:srcRect/>
          <a:stretch>
            <a:fillRect/>
          </a:stretch>
        </p:blipFill>
        <p:spPr bwMode="auto">
          <a:xfrm>
            <a:off x="2590800" y="5791200"/>
            <a:ext cx="1302543" cy="868363"/>
          </a:xfrm>
          <a:prstGeom prst="rect">
            <a:avLst/>
          </a:prstGeom>
          <a:ln>
            <a:noFill/>
          </a:ln>
          <a:effectLst>
            <a:outerShdw blurRad="292100" dist="139700" dir="2700000" algn="tl" rotWithShape="0">
              <a:srgbClr val="333333">
                <a:alpha val="65000"/>
              </a:srgbClr>
            </a:outerShdw>
          </a:effectLst>
        </p:spPr>
      </p:pic>
      <p:pic>
        <p:nvPicPr>
          <p:cNvPr id="7180" name="Picture 12" descr="https://encrypted-tbn0.gstatic.com/images?q=tbn:ANd9GcR0ExbZoEMKa5MnAmIaEtwERVx_l4o16Tb-1maLxXTQ3BIBTuuuxLYcAqEW6g&amp;s"/>
          <p:cNvPicPr>
            <a:picLocks noChangeAspect="1" noChangeArrowheads="1"/>
          </p:cNvPicPr>
          <p:nvPr/>
        </p:nvPicPr>
        <p:blipFill>
          <a:blip r:embed="rId6" cstate="print"/>
          <a:srcRect/>
          <a:stretch>
            <a:fillRect/>
          </a:stretch>
        </p:blipFill>
        <p:spPr bwMode="auto">
          <a:xfrm>
            <a:off x="7315200" y="5562600"/>
            <a:ext cx="1371600" cy="1092201"/>
          </a:xfrm>
          <a:prstGeom prst="rect">
            <a:avLst/>
          </a:prstGeom>
          <a:noFill/>
        </p:spPr>
      </p:pic>
      <p:pic>
        <p:nvPicPr>
          <p:cNvPr id="7182" name="Picture 14" descr="Free Clipart: Ayers Rock (Australia) | Gerald_G"/>
          <p:cNvPicPr>
            <a:picLocks noChangeAspect="1" noChangeArrowheads="1"/>
          </p:cNvPicPr>
          <p:nvPr/>
        </p:nvPicPr>
        <p:blipFill>
          <a:blip r:embed="rId7" cstate="print"/>
          <a:srcRect/>
          <a:stretch>
            <a:fillRect/>
          </a:stretch>
        </p:blipFill>
        <p:spPr bwMode="auto">
          <a:xfrm>
            <a:off x="4953000" y="5791200"/>
            <a:ext cx="1530563" cy="799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590800" y="0"/>
            <a:ext cx="4648200" cy="1200329"/>
          </a:xfrm>
          <a:prstGeom prst="rect">
            <a:avLst/>
          </a:prstGeom>
          <a:noFill/>
        </p:spPr>
        <p:txBody>
          <a:bodyPr wrap="square" rtlCol="0">
            <a:spAutoFit/>
          </a:bodyPr>
          <a:lstStyle/>
          <a:p>
            <a:r>
              <a:rPr lang="en-US" sz="7200" dirty="0" smtClean="0">
                <a:latin typeface="Aharoni" pitchFamily="2" charset="-79"/>
                <a:cs typeface="Aharoni" pitchFamily="2" charset="-79"/>
              </a:rPr>
              <a:t>Australia</a:t>
            </a:r>
            <a:endParaRPr lang="en-US" sz="7200" dirty="0">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539978"/>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SS6G12  </a:t>
            </a:r>
            <a:r>
              <a:rPr lang="en-US" sz="2400" dirty="0" smtClean="0"/>
              <a:t>a. Describe how Australia’s location, climate, and natural resources impact trade and affect where people live. </a:t>
            </a:r>
          </a:p>
          <a:p>
            <a:endParaRPr lang="en-US" sz="2400" dirty="0" smtClean="0"/>
          </a:p>
          <a:p>
            <a:r>
              <a:rPr lang="en-US" sz="2400" b="1" dirty="0" smtClean="0">
                <a:solidFill>
                  <a:srgbClr val="0070C0"/>
                </a:solidFill>
              </a:rPr>
              <a:t>Learning Target: </a:t>
            </a:r>
            <a:r>
              <a:rPr lang="en-US" sz="2400" dirty="0" smtClean="0"/>
              <a:t>I </a:t>
            </a:r>
            <a:r>
              <a:rPr lang="en-US" sz="2400" dirty="0" smtClean="0"/>
              <a:t>can describe how Australia’s location, climate, and natural resources impact trade and affect where people live.</a:t>
            </a:r>
            <a:endParaRPr lang="en-US" sz="2400" dirty="0" smtClean="0"/>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Video “Natural Resources of Australia”</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solidFill>
                  <a:srgbClr val="0070C0"/>
                </a:solidFill>
              </a:rPr>
              <a:t> </a:t>
            </a:r>
            <a:r>
              <a:rPr lang="en-US" sz="2400" dirty="0" smtClean="0"/>
              <a:t>Brain Wrinkles Slides and Notes. Textbook </a:t>
            </a:r>
            <a:r>
              <a:rPr lang="en-US" sz="2400" dirty="0" smtClean="0"/>
              <a:t>Ch.11 Section. Create </a:t>
            </a:r>
            <a:r>
              <a:rPr lang="en-US" sz="2400" dirty="0" err="1" smtClean="0"/>
              <a:t>Powerpoint</a:t>
            </a:r>
            <a:r>
              <a:rPr lang="en-US" sz="2400" dirty="0" smtClean="0"/>
              <a:t> Study Guide.</a:t>
            </a:r>
          </a:p>
          <a:p>
            <a:endParaRPr lang="en-US" sz="2400" dirty="0" smtClean="0">
              <a:solidFill>
                <a:srgbClr val="0070C0"/>
              </a:solidFill>
            </a:endParaRPr>
          </a:p>
          <a:p>
            <a:r>
              <a:rPr lang="en-US" sz="2400" b="1" dirty="0" smtClean="0">
                <a:solidFill>
                  <a:srgbClr val="0070C0"/>
                </a:solidFill>
              </a:rPr>
              <a:t>Closing:  </a:t>
            </a:r>
            <a:r>
              <a:rPr lang="en-US" sz="2400" dirty="0" smtClean="0"/>
              <a:t>TOD</a:t>
            </a:r>
            <a:endParaRPr lang="en-US" sz="2400" dirty="0" smtClean="0"/>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Wednesday</a:t>
            </a:r>
            <a:r>
              <a:rPr lang="en-US" sz="2800" dirty="0" smtClean="0">
                <a:latin typeface="Book Antiqua" pitchFamily="18" charset="0"/>
              </a:rPr>
              <a:t>, October </a:t>
            </a:r>
            <a:r>
              <a:rPr lang="en-US" sz="2800" dirty="0" smtClean="0">
                <a:latin typeface="Book Antiqua" pitchFamily="18" charset="0"/>
              </a:rPr>
              <a:t>26</a:t>
            </a:r>
            <a:endParaRPr lang="en-US" sz="2800" dirty="0">
              <a:latin typeface="Book Antiqua" pitchFamily="18" charset="0"/>
            </a:endParaRPr>
          </a:p>
        </p:txBody>
      </p:sp>
      <p:sp>
        <p:nvSpPr>
          <p:cNvPr id="4" name="Rectangle 3"/>
          <p:cNvSpPr>
            <a:spLocks noChangeArrowheads="1"/>
          </p:cNvSpPr>
          <p:nvPr/>
        </p:nvSpPr>
        <p:spPr bwMode="auto">
          <a:xfrm>
            <a:off x="2590800" y="5943600"/>
            <a:ext cx="5500688" cy="0"/>
          </a:xfrm>
          <a:prstGeom prst="rect">
            <a:avLst/>
          </a:prstGeom>
          <a:solidFill>
            <a:srgbClr val="F9F9F9"/>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DDDDDD"/>
                </a:solidFill>
                <a:effectLst/>
                <a:latin typeface="YouTube Noto"/>
                <a:cs typeface="Arial" pitchFamily="34" charset="0"/>
              </a:rPr>
              <a:t>15:07 / 43:18</a:t>
            </a:r>
            <a:endParaRPr kumimoji="0" lang="en-US" sz="800" b="0" i="0" u="none" strike="noStrike" cap="none" normalizeH="0" baseline="0" dirty="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Roboto"/>
                <a:cs typeface="Arial" pitchFamily="34" charset="0"/>
                <a:hlinkClick r:id="rId3"/>
              </a:rPr>
              <a:t>History of Nations and Peoples Documentaries</a:t>
            </a:r>
            <a:endParaRPr kumimoji="0" lang="en-US" sz="1400" b="1" i="0" u="none" strike="noStrike" cap="none" normalizeH="0" baseline="0" dirty="0" smtClean="0">
              <a:ln>
                <a:noFill/>
              </a:ln>
              <a:solidFill>
                <a:srgbClr val="000000"/>
              </a:solidFill>
              <a:effectLst/>
              <a:latin typeface="YouTube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YouTube Sans"/>
                <a:cs typeface="Arial" pitchFamily="34" charset="0"/>
              </a:rPr>
              <a:t>Full History of Australia - Documentary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4572000" cy="1754326"/>
          </a:xfrm>
          <a:prstGeom prst="rect">
            <a:avLst/>
          </a:prstGeom>
        </p:spPr>
        <p:txBody>
          <a:bodyPr>
            <a:spAutoFit/>
          </a:bodyPr>
          <a:lstStyle/>
          <a:p>
            <a:r>
              <a:rPr lang="en-US" dirty="0" smtClean="0"/>
              <a:t>Western Australia Iron Ore (WAIO) is an integrated system of four processing hubs and five mines connected by more than 1,000 </a:t>
            </a:r>
            <a:r>
              <a:rPr lang="en-US" dirty="0" err="1" smtClean="0"/>
              <a:t>kilometres</a:t>
            </a:r>
            <a:r>
              <a:rPr lang="en-US" dirty="0" smtClean="0"/>
              <a:t> of rail infrastructure and port facilities in the Pilbara region of northern Western Australia</a:t>
            </a:r>
            <a:endParaRPr lang="en-US" dirty="0"/>
          </a:p>
        </p:txBody>
      </p:sp>
      <p:sp>
        <p:nvSpPr>
          <p:cNvPr id="2050" name="AutoShape 2" descr="ironore-m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s://encrypted-tbn0.gstatic.com/images?q=tbn:ANd9GcQ44OUHLuINm2_E1QO97jvldT5zgFf7kMjCdlePFgxJPqMiM9-ySsRcnRGFZg&amp;s"/>
          <p:cNvPicPr>
            <a:picLocks noChangeAspect="1" noChangeArrowheads="1"/>
          </p:cNvPicPr>
          <p:nvPr/>
        </p:nvPicPr>
        <p:blipFill>
          <a:blip r:embed="rId3" cstate="print"/>
          <a:srcRect/>
          <a:stretch>
            <a:fillRect/>
          </a:stretch>
        </p:blipFill>
        <p:spPr bwMode="auto">
          <a:xfrm>
            <a:off x="5410200" y="457200"/>
            <a:ext cx="3352800" cy="2214506"/>
          </a:xfrm>
          <a:prstGeom prst="rect">
            <a:avLst/>
          </a:prstGeom>
          <a:noFill/>
        </p:spPr>
      </p:pic>
      <p:pic>
        <p:nvPicPr>
          <p:cNvPr id="2054" name="Picture 6" descr="https://encrypted-tbn0.gstatic.com/images?q=tbn:ANd9GcTcyiquaMSNIq-rGatKpoOVaEUOa_4JOB7qikAVZbTQdZa3BZ4ok4ChYFtcQQ&amp;s"/>
          <p:cNvPicPr>
            <a:picLocks noChangeAspect="1" noChangeArrowheads="1"/>
          </p:cNvPicPr>
          <p:nvPr/>
        </p:nvPicPr>
        <p:blipFill>
          <a:blip r:embed="rId4" cstate="print"/>
          <a:srcRect/>
          <a:stretch>
            <a:fillRect/>
          </a:stretch>
        </p:blipFill>
        <p:spPr bwMode="auto">
          <a:xfrm>
            <a:off x="762000" y="3810000"/>
            <a:ext cx="3275974" cy="21637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mate Map"/>
          <p:cNvPicPr>
            <a:picLocks noChangeAspect="1" noChangeArrowheads="1"/>
          </p:cNvPicPr>
          <p:nvPr/>
        </p:nvPicPr>
        <p:blipFill>
          <a:blip r:embed="rId3" cstate="print"/>
          <a:srcRect/>
          <a:stretch>
            <a:fillRect/>
          </a:stretch>
        </p:blipFill>
        <p:spPr bwMode="auto">
          <a:xfrm>
            <a:off x="381000" y="762000"/>
            <a:ext cx="7315200" cy="54589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458200" cy="5539978"/>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SS6H4     </a:t>
            </a:r>
            <a:r>
              <a:rPr lang="en-US" sz="2400" b="1" dirty="0" smtClean="0"/>
              <a:t>Explain the impact of English colonization on current Aboriginal basic rights, health, literacy, and language. </a:t>
            </a:r>
          </a:p>
          <a:p>
            <a:endParaRPr lang="en-US" sz="2400" dirty="0" smtClean="0"/>
          </a:p>
          <a:p>
            <a:r>
              <a:rPr lang="en-US" sz="2400" b="1" dirty="0" smtClean="0">
                <a:solidFill>
                  <a:srgbClr val="0070C0"/>
                </a:solidFill>
              </a:rPr>
              <a:t>Learning Target: </a:t>
            </a:r>
            <a:r>
              <a:rPr lang="en-US" sz="2400" dirty="0" smtClean="0"/>
              <a:t>I </a:t>
            </a:r>
            <a:r>
              <a:rPr lang="en-US" sz="2400" dirty="0" smtClean="0"/>
              <a:t>can describe the impact of English colonization on current Aboriginal basic rights, health, literacy, and language.</a:t>
            </a:r>
            <a:endParaRPr lang="en-US" sz="2400" dirty="0" smtClean="0"/>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Video: Colonization of Australia/ Aboriginal</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solidFill>
                  <a:srgbClr val="0070C0"/>
                </a:solidFill>
              </a:rPr>
              <a:t> </a:t>
            </a:r>
            <a:r>
              <a:rPr lang="en-US" sz="2400" dirty="0" smtClean="0"/>
              <a:t>Brain Wrinkles Slides and Notes. Textbook </a:t>
            </a:r>
            <a:r>
              <a:rPr lang="en-US" sz="2400" dirty="0" smtClean="0"/>
              <a:t>Ch.11 Section. Create </a:t>
            </a:r>
            <a:r>
              <a:rPr lang="en-US" sz="2400" dirty="0" err="1" smtClean="0"/>
              <a:t>Powerpoint</a:t>
            </a:r>
            <a:r>
              <a:rPr lang="en-US" sz="2400" dirty="0" smtClean="0"/>
              <a:t> Study Guide.</a:t>
            </a:r>
          </a:p>
          <a:p>
            <a:endParaRPr lang="en-US" sz="2400" dirty="0" smtClean="0">
              <a:solidFill>
                <a:srgbClr val="0070C0"/>
              </a:solidFill>
            </a:endParaRPr>
          </a:p>
          <a:p>
            <a:r>
              <a:rPr lang="en-US" sz="2400" b="1" dirty="0" smtClean="0">
                <a:solidFill>
                  <a:srgbClr val="0070C0"/>
                </a:solidFill>
              </a:rPr>
              <a:t>Closing:  </a:t>
            </a:r>
            <a:r>
              <a:rPr lang="en-US" sz="2400" dirty="0" smtClean="0"/>
              <a:t>Think-pair- Share</a:t>
            </a:r>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Thur</a:t>
            </a:r>
            <a:r>
              <a:rPr lang="en-US" sz="2800" dirty="0" smtClean="0">
                <a:latin typeface="Book Antiqua" pitchFamily="18" charset="0"/>
              </a:rPr>
              <a:t>sday</a:t>
            </a:r>
            <a:r>
              <a:rPr lang="en-US" sz="2800" dirty="0" smtClean="0">
                <a:latin typeface="Book Antiqua" pitchFamily="18" charset="0"/>
              </a:rPr>
              <a:t>, October </a:t>
            </a:r>
            <a:r>
              <a:rPr lang="en-US" sz="2800" dirty="0" smtClean="0">
                <a:latin typeface="Book Antiqua" pitchFamily="18" charset="0"/>
              </a:rPr>
              <a:t>27</a:t>
            </a:r>
            <a:endParaRPr lang="en-US" sz="2800" dirty="0">
              <a:latin typeface="Book Antiqu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458200" cy="5539978"/>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SS6H4     </a:t>
            </a:r>
            <a:r>
              <a:rPr lang="en-US" sz="2400" b="1" dirty="0" smtClean="0"/>
              <a:t>Explain the impact of English colonization on current Aboriginal basic rights, health, literacy, and language. </a:t>
            </a:r>
          </a:p>
          <a:p>
            <a:endParaRPr lang="en-US" sz="2400" dirty="0" smtClean="0"/>
          </a:p>
          <a:p>
            <a:r>
              <a:rPr lang="en-US" sz="2400" b="1" dirty="0" smtClean="0">
                <a:solidFill>
                  <a:srgbClr val="0070C0"/>
                </a:solidFill>
              </a:rPr>
              <a:t>Learning Target: </a:t>
            </a:r>
            <a:r>
              <a:rPr lang="en-US" sz="2400" dirty="0" smtClean="0"/>
              <a:t>I </a:t>
            </a:r>
            <a:r>
              <a:rPr lang="en-US" sz="2400" dirty="0" smtClean="0"/>
              <a:t>can describe the impact of English colonization on current Aboriginal basic rights, health, literacy, and language.</a:t>
            </a:r>
            <a:endParaRPr lang="en-US" sz="2400" dirty="0" smtClean="0"/>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Australia Practice Map</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solidFill>
                  <a:srgbClr val="0070C0"/>
                </a:solidFill>
              </a:rPr>
              <a:t> </a:t>
            </a:r>
            <a:r>
              <a:rPr lang="en-US" sz="2400" dirty="0" smtClean="0"/>
              <a:t>Brain Wrinkles Slides and Notes. Textbook </a:t>
            </a:r>
            <a:r>
              <a:rPr lang="en-US" sz="2400" dirty="0" smtClean="0"/>
              <a:t>Ch.11 Section. Create </a:t>
            </a:r>
            <a:r>
              <a:rPr lang="en-US" sz="2400" dirty="0" err="1" smtClean="0"/>
              <a:t>Powerpoint</a:t>
            </a:r>
            <a:r>
              <a:rPr lang="en-US" sz="2400" dirty="0" smtClean="0"/>
              <a:t> Study Guide.</a:t>
            </a:r>
          </a:p>
          <a:p>
            <a:endParaRPr lang="en-US" sz="2400" dirty="0" smtClean="0">
              <a:solidFill>
                <a:srgbClr val="0070C0"/>
              </a:solidFill>
            </a:endParaRPr>
          </a:p>
          <a:p>
            <a:r>
              <a:rPr lang="en-US" sz="2400" b="1" dirty="0" smtClean="0">
                <a:solidFill>
                  <a:srgbClr val="0070C0"/>
                </a:solidFill>
              </a:rPr>
              <a:t>Closing:  </a:t>
            </a:r>
            <a:r>
              <a:rPr lang="en-US" sz="2400" dirty="0" smtClean="0"/>
              <a:t>Think-pair- Share</a:t>
            </a:r>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Friday</a:t>
            </a:r>
            <a:r>
              <a:rPr lang="en-US" sz="2800" dirty="0" smtClean="0">
                <a:latin typeface="Book Antiqua" pitchFamily="18" charset="0"/>
              </a:rPr>
              <a:t>, October </a:t>
            </a:r>
            <a:r>
              <a:rPr lang="en-US" sz="2800" dirty="0" smtClean="0">
                <a:latin typeface="Book Antiqua" pitchFamily="18" charset="0"/>
              </a:rPr>
              <a:t>28</a:t>
            </a:r>
            <a:endParaRPr lang="en-US" sz="2800" dirty="0">
              <a:latin typeface="Book Antiqu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3810000" cy="4739759"/>
          </a:xfrm>
          <a:prstGeom prst="rect">
            <a:avLst/>
          </a:prstGeom>
        </p:spPr>
        <p:txBody>
          <a:bodyPr wrap="square">
            <a:spAutoFit/>
          </a:bodyPr>
          <a:lstStyle/>
          <a:p>
            <a:r>
              <a:rPr lang="en-US" sz="3200" b="1" u="sng" dirty="0"/>
              <a:t>First Nations Australian </a:t>
            </a:r>
            <a:r>
              <a:rPr lang="en-US" sz="3200" b="1" u="sng" dirty="0" smtClean="0"/>
              <a:t>Origins</a:t>
            </a:r>
          </a:p>
          <a:p>
            <a:endParaRPr lang="en-US" b="1" u="sng" dirty="0"/>
          </a:p>
          <a:p>
            <a:r>
              <a:rPr lang="en-US" sz="2000" i="1" dirty="0"/>
              <a:t>Indigenous Australians have lived in the nation for at least 50,000 years. This means they have the oldest living cultural history in the world. When the British arrived in 1788, as many as 250 different languages were spoken across the </a:t>
            </a:r>
            <a:r>
              <a:rPr lang="en-US" sz="2000" i="1" dirty="0" smtClean="0"/>
              <a:t>nation. Prior </a:t>
            </a:r>
            <a:r>
              <a:rPr lang="en-US" sz="2000" i="1" dirty="0"/>
              <a:t>to the </a:t>
            </a:r>
            <a:r>
              <a:rPr lang="en-US" sz="2000" i="1" dirty="0" smtClean="0"/>
              <a:t>colonization </a:t>
            </a:r>
            <a:r>
              <a:rPr lang="en-US" sz="2000" i="1" dirty="0"/>
              <a:t>of the British, there were between 300,000 and one million First Nations people living in Australia.</a:t>
            </a:r>
          </a:p>
        </p:txBody>
      </p:sp>
      <p:sp>
        <p:nvSpPr>
          <p:cNvPr id="3" name="Rectangle 2"/>
          <p:cNvSpPr/>
          <p:nvPr/>
        </p:nvSpPr>
        <p:spPr>
          <a:xfrm>
            <a:off x="4953000" y="228600"/>
            <a:ext cx="3581400" cy="5724644"/>
          </a:xfrm>
          <a:prstGeom prst="rect">
            <a:avLst/>
          </a:prstGeom>
        </p:spPr>
        <p:txBody>
          <a:bodyPr wrap="square">
            <a:spAutoFit/>
          </a:bodyPr>
          <a:lstStyle/>
          <a:p>
            <a:r>
              <a:rPr lang="en-US" sz="3200" b="1" dirty="0"/>
              <a:t>1788 – First Fleet and </a:t>
            </a:r>
            <a:r>
              <a:rPr lang="en-US" sz="3200" b="1" dirty="0" smtClean="0"/>
              <a:t>Convicts</a:t>
            </a:r>
          </a:p>
          <a:p>
            <a:endParaRPr lang="en-US" sz="3200" b="1" dirty="0"/>
          </a:p>
          <a:p>
            <a:r>
              <a:rPr lang="en-US" dirty="0"/>
              <a:t>The Dutch first sighted Australia in 1606 before </a:t>
            </a:r>
            <a:r>
              <a:rPr lang="en-US" b="1" dirty="0"/>
              <a:t>Captain Cook </a:t>
            </a:r>
            <a:r>
              <a:rPr lang="en-US" dirty="0" smtClean="0"/>
              <a:t>colonized </a:t>
            </a:r>
            <a:r>
              <a:rPr lang="en-US" dirty="0"/>
              <a:t>the land for Great Britain in 1770. The First Fleet of 11 boats arrived at Botany Bay in 1788 to establish New South Wales as a penal colony (receiving convicts until 1848). Convicts were later sent to the other states, with the exception of South Australia, which was established as a free colony in 1836.</a:t>
            </a:r>
          </a:p>
          <a:p>
            <a:r>
              <a:rPr lang="en-US" i="1" dirty="0"/>
              <a:t>Over 162,000 convicts were transported to Australia from Great Britain, the majority to New South Wales and Tasmania</a:t>
            </a:r>
            <a:endParaRPr lang="en-US" dirty="0"/>
          </a:p>
        </p:txBody>
      </p:sp>
      <p:sp>
        <p:nvSpPr>
          <p:cNvPr id="25602" name="AutoShape 2" descr="J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James_Cook.jpg"/>
          <p:cNvPicPr>
            <a:picLocks noChangeAspect="1"/>
          </p:cNvPicPr>
          <p:nvPr/>
        </p:nvPicPr>
        <p:blipFill>
          <a:blip r:embed="rId3" cstate="print"/>
          <a:stretch>
            <a:fillRect/>
          </a:stretch>
        </p:blipFill>
        <p:spPr>
          <a:xfrm>
            <a:off x="3200400" y="5257800"/>
            <a:ext cx="1487335" cy="1269889"/>
          </a:xfrm>
          <a:prstGeom prst="rect">
            <a:avLst/>
          </a:prstGeom>
        </p:spPr>
      </p:pic>
      <p:pic>
        <p:nvPicPr>
          <p:cNvPr id="25604" name="Picture 4" descr="https://encrypted-tbn0.gstatic.com/images?q=tbn:ANd9GcR2lEz4SdsIrMBJmN_3sI45BkyX2WcOYs8uiQXfq3C3Pt-Aq0Fc5s830Pc0qQ&amp;s"/>
          <p:cNvPicPr>
            <a:picLocks noChangeAspect="1" noChangeArrowheads="1"/>
          </p:cNvPicPr>
          <p:nvPr/>
        </p:nvPicPr>
        <p:blipFill>
          <a:blip r:embed="rId4" cstate="print"/>
          <a:srcRect/>
          <a:stretch>
            <a:fillRect/>
          </a:stretch>
        </p:blipFill>
        <p:spPr bwMode="auto">
          <a:xfrm>
            <a:off x="533400" y="5257799"/>
            <a:ext cx="1676400" cy="125212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4572000" cy="5632311"/>
          </a:xfrm>
          <a:prstGeom prst="rect">
            <a:avLst/>
          </a:prstGeom>
        </p:spPr>
        <p:txBody>
          <a:bodyPr>
            <a:spAutoFit/>
          </a:bodyPr>
          <a:lstStyle/>
          <a:p>
            <a:r>
              <a:rPr lang="en-US" b="1" dirty="0"/>
              <a:t>Historical Understandings </a:t>
            </a:r>
          </a:p>
          <a:p>
            <a:r>
              <a:rPr lang="en-US" b="1" dirty="0"/>
              <a:t>SS6H4 Explain the impact of English colonization on current Aboriginal basic rights, health, literacy, and language. </a:t>
            </a:r>
          </a:p>
          <a:p>
            <a:r>
              <a:rPr lang="en-US" b="1" dirty="0"/>
              <a:t>Geographic Understandings </a:t>
            </a:r>
          </a:p>
          <a:p>
            <a:r>
              <a:rPr lang="en-US" b="1" dirty="0"/>
              <a:t>SS6G11 Locate selected features of Australia. </a:t>
            </a:r>
          </a:p>
          <a:p>
            <a:endParaRPr lang="en-US" dirty="0"/>
          </a:p>
          <a:p>
            <a:r>
              <a:rPr lang="en-US" dirty="0"/>
              <a:t>a. Locate on a world and regional political-physical map: the 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848600" cy="6124754"/>
          </a:xfrm>
          <a:prstGeom prst="rect">
            <a:avLst/>
          </a:prstGeom>
        </p:spPr>
        <p:txBody>
          <a:bodyPr wrap="square">
            <a:spAutoFit/>
          </a:bodyPr>
          <a:lstStyle/>
          <a:p>
            <a:pPr algn="ctr"/>
            <a:r>
              <a:rPr lang="en-US" sz="1600" b="1" u="sng" dirty="0" smtClean="0"/>
              <a:t>Australia </a:t>
            </a:r>
          </a:p>
          <a:p>
            <a:r>
              <a:rPr lang="en-US" sz="1600" b="1" u="sng" dirty="0" smtClean="0"/>
              <a:t>Historical Understandings </a:t>
            </a:r>
            <a:endParaRPr lang="en-US" sz="1600" b="1" u="sng" dirty="0" smtClean="0"/>
          </a:p>
          <a:p>
            <a:endParaRPr lang="en-US" sz="1600" b="1" dirty="0" smtClean="0"/>
          </a:p>
          <a:p>
            <a:r>
              <a:rPr lang="en-US" sz="1600" b="1" dirty="0" smtClean="0">
                <a:solidFill>
                  <a:srgbClr val="FF0000"/>
                </a:solidFill>
              </a:rPr>
              <a:t>SS6H4 Explain the impact of English colonization on current Aboriginal basic rights, health, literacy, and language. </a:t>
            </a:r>
            <a:endParaRPr lang="en-US" sz="1600" b="1" dirty="0" smtClean="0">
              <a:solidFill>
                <a:srgbClr val="FF0000"/>
              </a:solidFill>
            </a:endParaRPr>
          </a:p>
          <a:p>
            <a:endParaRPr lang="en-US" sz="1600" b="1" dirty="0" smtClean="0"/>
          </a:p>
          <a:p>
            <a:r>
              <a:rPr lang="en-US" sz="1600" b="1" u="sng" dirty="0" smtClean="0"/>
              <a:t>Geographic Understandings </a:t>
            </a:r>
          </a:p>
          <a:p>
            <a:r>
              <a:rPr lang="en-US" sz="1600" b="1" dirty="0" smtClean="0"/>
              <a:t>SS6G11 Locate selected features of Australia. </a:t>
            </a:r>
          </a:p>
          <a:p>
            <a:endParaRPr lang="en-US" sz="1600" dirty="0" smtClean="0"/>
          </a:p>
          <a:p>
            <a:r>
              <a:rPr lang="en-US" sz="1600" dirty="0" smtClean="0">
                <a:solidFill>
                  <a:srgbClr val="FF0000"/>
                </a:solidFill>
              </a:rPr>
              <a:t>a. Locate on a world and regional political-physical map: the Great Barrier Reef, Coral Sea, Uluru/Ayers Rock, Indian and Pacific Oceans, Great Dividing Range, and Great Victoria Desert. </a:t>
            </a:r>
          </a:p>
          <a:p>
            <a:endParaRPr lang="en-US" sz="1600" dirty="0" smtClean="0"/>
          </a:p>
          <a:p>
            <a:r>
              <a:rPr lang="en-US" sz="1600" b="1" dirty="0" smtClean="0"/>
              <a:t>SS6G12 Explain the impact of location, climate, distribution of natural resources, and population distribution on Australia. </a:t>
            </a:r>
          </a:p>
          <a:p>
            <a:endParaRPr lang="en-US" sz="1600" dirty="0" smtClean="0"/>
          </a:p>
          <a:p>
            <a:r>
              <a:rPr lang="en-US" sz="1600" dirty="0" smtClean="0">
                <a:solidFill>
                  <a:srgbClr val="FF0000"/>
                </a:solidFill>
              </a:rPr>
              <a:t>a. Describe how Australia’s location, climate, and natural resources impact trade and affect where people live. </a:t>
            </a:r>
          </a:p>
          <a:p>
            <a:endParaRPr lang="en-US" sz="1600" dirty="0" smtClean="0"/>
          </a:p>
          <a:p>
            <a:r>
              <a:rPr lang="en-US" sz="1600" b="1" u="sng" dirty="0" smtClean="0"/>
              <a:t>Government/Civic Understandings </a:t>
            </a:r>
          </a:p>
          <a:p>
            <a:r>
              <a:rPr lang="en-US" sz="1600" b="1" dirty="0" smtClean="0"/>
              <a:t>SS6CG4 Explain forms of citizen participation in government. </a:t>
            </a:r>
          </a:p>
          <a:p>
            <a:endParaRPr lang="en-US" sz="1600" dirty="0" smtClean="0"/>
          </a:p>
          <a:p>
            <a:r>
              <a:rPr lang="en-US" sz="1600" dirty="0" smtClean="0">
                <a:solidFill>
                  <a:srgbClr val="FF0000"/>
                </a:solidFill>
              </a:rPr>
              <a:t>a. Explain citizen participation in democratic governments [i.e. the role of citizens in choosing the leaders of Australia (parliamentary democracy)]. </a:t>
            </a:r>
          </a:p>
          <a:p>
            <a:endParaRPr lang="en-US" sz="8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94140"/>
          </a:xfrm>
          <a:prstGeom prst="rect">
            <a:avLst/>
          </a:prstGeom>
        </p:spPr>
        <p:txBody>
          <a:bodyPr wrap="square">
            <a:spAutoFit/>
          </a:bodyPr>
          <a:lstStyle/>
          <a:p>
            <a:r>
              <a:rPr lang="en-US" sz="1100" b="1" dirty="0" smtClean="0"/>
              <a:t>Economic Understandings </a:t>
            </a:r>
          </a:p>
          <a:p>
            <a:r>
              <a:rPr lang="en-US" sz="1100" b="1" dirty="0" smtClean="0"/>
              <a:t>SS6E10 Analyze different economic systems. </a:t>
            </a:r>
          </a:p>
          <a:p>
            <a:endParaRPr lang="en-US" sz="1100" dirty="0" smtClean="0"/>
          </a:p>
          <a:p>
            <a:r>
              <a:rPr lang="en-US" sz="1100" dirty="0" smtClean="0"/>
              <a:t>a. Compare how traditional, command, and market economies answer the economic questions of 1-what to produce, 2-how to produce, and 3-for whom to produce. </a:t>
            </a:r>
          </a:p>
          <a:p>
            <a:endParaRPr lang="en-US" sz="1100" dirty="0" smtClean="0"/>
          </a:p>
          <a:p>
            <a:r>
              <a:rPr lang="en-US" sz="1100" dirty="0" smtClean="0"/>
              <a:t>b. Explain that countries have a mixed economic system located on a continuum between pure market and pure command. </a:t>
            </a:r>
          </a:p>
          <a:p>
            <a:endParaRPr lang="en-US" sz="1100" dirty="0" smtClean="0"/>
          </a:p>
          <a:p>
            <a:r>
              <a:rPr lang="en-US" sz="1100" dirty="0" smtClean="0">
                <a:solidFill>
                  <a:srgbClr val="FF0000"/>
                </a:solidFill>
              </a:rPr>
              <a:t>c. Describe the economic system used in Australia. </a:t>
            </a:r>
          </a:p>
          <a:p>
            <a:endParaRPr lang="en-US" sz="1100" dirty="0" smtClean="0"/>
          </a:p>
          <a:p>
            <a:r>
              <a:rPr lang="en-US" sz="1100" b="1" dirty="0" smtClean="0"/>
              <a:t>SS6E11 Give examples of how voluntary trade benefits buyers and sellers in Australia. </a:t>
            </a:r>
          </a:p>
          <a:p>
            <a:endParaRPr lang="en-US" sz="1100" dirty="0" smtClean="0"/>
          </a:p>
          <a:p>
            <a:r>
              <a:rPr lang="en-US" sz="1100" dirty="0" smtClean="0">
                <a:solidFill>
                  <a:srgbClr val="FF0000"/>
                </a:solidFill>
              </a:rPr>
              <a:t>a. Explain how specialization makes trade possible between countries. </a:t>
            </a:r>
          </a:p>
          <a:p>
            <a:endParaRPr lang="en-US" sz="1100" dirty="0" smtClean="0"/>
          </a:p>
          <a:p>
            <a:r>
              <a:rPr lang="en-US" sz="1100" dirty="0" smtClean="0"/>
              <a:t>b. Compare and contrast different types of trade barriers, such as tariffs, quotas, and embargoes. </a:t>
            </a:r>
          </a:p>
          <a:p>
            <a:endParaRPr lang="en-US" sz="1100" dirty="0" smtClean="0"/>
          </a:p>
          <a:p>
            <a:r>
              <a:rPr lang="en-US" sz="1100" dirty="0" smtClean="0"/>
              <a:t>c. Explain why international trade requires a system for exchanging currency between nations. </a:t>
            </a:r>
          </a:p>
          <a:p>
            <a:endParaRPr lang="en-US" sz="1100" dirty="0" smtClean="0"/>
          </a:p>
          <a:p>
            <a:r>
              <a:rPr lang="en-US" sz="1100" b="1" dirty="0" smtClean="0"/>
              <a:t>SS6E12 Describe factors that influence economic growth and examine their presence or absence in Australia. </a:t>
            </a:r>
          </a:p>
          <a:p>
            <a:endParaRPr lang="en-US" sz="1100" dirty="0" smtClean="0"/>
          </a:p>
          <a:p>
            <a:r>
              <a:rPr lang="en-US" sz="1100" dirty="0" smtClean="0"/>
              <a:t>a. Evaluate how literacy rates affect the standard of living. </a:t>
            </a:r>
          </a:p>
          <a:p>
            <a:endParaRPr lang="en-US" sz="1100" dirty="0" smtClean="0"/>
          </a:p>
          <a:p>
            <a:r>
              <a:rPr lang="en-US" sz="1100" dirty="0" smtClean="0">
                <a:solidFill>
                  <a:srgbClr val="FF0000"/>
                </a:solidFill>
              </a:rPr>
              <a:t>b. Explain the relationship between investment in human capital (education and training) and gross domestic product (GDP per capita). </a:t>
            </a:r>
          </a:p>
          <a:p>
            <a:endParaRPr lang="en-US" sz="1100" dirty="0" smtClean="0">
              <a:solidFill>
                <a:srgbClr val="FF0000"/>
              </a:solidFill>
            </a:endParaRPr>
          </a:p>
          <a:p>
            <a:r>
              <a:rPr lang="en-US" sz="1100" dirty="0" smtClean="0">
                <a:solidFill>
                  <a:srgbClr val="FF0000"/>
                </a:solidFill>
              </a:rPr>
              <a:t>c. Explain the relationship between investment in capital goods (factories, machinery, and technology) and gross domestic product (GDP per capita). </a:t>
            </a:r>
          </a:p>
          <a:p>
            <a:endParaRPr lang="en-US" sz="1100" dirty="0" smtClean="0"/>
          </a:p>
          <a:p>
            <a:r>
              <a:rPr lang="en-US" sz="1100" dirty="0" smtClean="0"/>
              <a:t>d. Describe the role of natural resources in a country’s economy. </a:t>
            </a:r>
          </a:p>
          <a:p>
            <a:endParaRPr lang="en-US" sz="1100" dirty="0" smtClean="0"/>
          </a:p>
          <a:p>
            <a:r>
              <a:rPr lang="en-US" sz="1100" dirty="0" smtClean="0"/>
              <a:t>e. Describe the role of entrepreneurship. </a:t>
            </a:r>
          </a:p>
          <a:p>
            <a:endParaRPr lang="en-US" sz="1100" dirty="0" smtClean="0"/>
          </a:p>
          <a:p>
            <a:r>
              <a:rPr lang="en-US" sz="1100" b="1" dirty="0" smtClean="0"/>
              <a:t>SS6E13 Understand that a basic principle of effective personal money management is to live within one’s income. </a:t>
            </a:r>
          </a:p>
          <a:p>
            <a:endParaRPr lang="en-US" sz="1100" dirty="0" smtClean="0"/>
          </a:p>
          <a:p>
            <a:r>
              <a:rPr lang="en-US" sz="1100" dirty="0" smtClean="0"/>
              <a:t>a. Understand that income is received from work and is limited. </a:t>
            </a:r>
          </a:p>
          <a:p>
            <a:endParaRPr lang="en-US" sz="1100" dirty="0" smtClean="0"/>
          </a:p>
          <a:p>
            <a:r>
              <a:rPr lang="en-US" sz="1100" dirty="0" smtClean="0"/>
              <a:t>b. Understand that a budget is a tool to plan the spending and saving of income. </a:t>
            </a:r>
          </a:p>
          <a:p>
            <a:endParaRPr lang="en-US" sz="1100" dirty="0" smtClean="0"/>
          </a:p>
          <a:p>
            <a:r>
              <a:rPr lang="en-US" sz="1100" dirty="0" smtClean="0"/>
              <a:t>c. Understand the reasons and benefits of saving. </a:t>
            </a:r>
          </a:p>
          <a:p>
            <a:endParaRPr lang="en-US" sz="1100" dirty="0" smtClean="0"/>
          </a:p>
          <a:p>
            <a:r>
              <a:rPr lang="en-US" sz="1100" dirty="0" smtClean="0"/>
              <a:t>d. Understand the uses and costs of credit. </a:t>
            </a:r>
            <a:endParaRPr lang="en-US" sz="11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australia states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Principal states and territories of Austr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Locator Map of Australian Capital Territory"/>
          <p:cNvPicPr>
            <a:picLocks noChangeAspect="1" noChangeArrowheads="1"/>
          </p:cNvPicPr>
          <p:nvPr/>
        </p:nvPicPr>
        <p:blipFill>
          <a:blip r:embed="rId3" cstate="print"/>
          <a:srcRect/>
          <a:stretch>
            <a:fillRect/>
          </a:stretch>
        </p:blipFill>
        <p:spPr bwMode="auto">
          <a:xfrm>
            <a:off x="228600" y="609600"/>
            <a:ext cx="5029200" cy="5500687"/>
          </a:xfrm>
          <a:prstGeom prst="rect">
            <a:avLst/>
          </a:prstGeom>
          <a:noFill/>
        </p:spPr>
      </p:pic>
      <p:pic>
        <p:nvPicPr>
          <p:cNvPr id="19466" name="Picture 10" descr="https://encrypted-tbn0.gstatic.com/images?q=tbn:ANd9GcS12bD9zXhjNY73vgSEXXo_ROJw7eINGYHg3sc6zLcBk9fItiPISfzB3_4xVA&amp;s"/>
          <p:cNvPicPr>
            <a:picLocks noChangeAspect="1" noChangeArrowheads="1"/>
          </p:cNvPicPr>
          <p:nvPr/>
        </p:nvPicPr>
        <p:blipFill>
          <a:blip r:embed="rId4" cstate="print"/>
          <a:srcRect/>
          <a:stretch>
            <a:fillRect/>
          </a:stretch>
        </p:blipFill>
        <p:spPr bwMode="auto">
          <a:xfrm>
            <a:off x="5715001" y="533401"/>
            <a:ext cx="1904998" cy="1905000"/>
          </a:xfrm>
          <a:prstGeom prst="rect">
            <a:avLst/>
          </a:prstGeom>
          <a:noFill/>
        </p:spPr>
      </p:pic>
      <p:pic>
        <p:nvPicPr>
          <p:cNvPr id="19468" name="Picture 12" descr="https://encrypted-tbn0.gstatic.com/images?q=tbn:ANd9GcR5NjqUGl74BDSlBG-TNYOsvCdzLCsUn4jNDoVi9BBUDOzTgXvwAclUoUokfw&amp;s"/>
          <p:cNvPicPr>
            <a:picLocks noChangeAspect="1" noChangeArrowheads="1"/>
          </p:cNvPicPr>
          <p:nvPr/>
        </p:nvPicPr>
        <p:blipFill>
          <a:blip r:embed="rId5" cstate="print"/>
          <a:srcRect/>
          <a:stretch>
            <a:fillRect/>
          </a:stretch>
        </p:blipFill>
        <p:spPr bwMode="auto">
          <a:xfrm>
            <a:off x="5791200" y="2895600"/>
            <a:ext cx="2645229" cy="1371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800600" y="1219200"/>
            <a:ext cx="3886200" cy="3886200"/>
          </a:xfrm>
          <a:prstGeom prst="rect">
            <a:avLst/>
          </a:prstGeom>
        </p:spPr>
      </p:pic>
      <p:sp>
        <p:nvSpPr>
          <p:cNvPr id="7" name="Rectangle 6"/>
          <p:cNvSpPr/>
          <p:nvPr/>
        </p:nvSpPr>
        <p:spPr>
          <a:xfrm>
            <a:off x="304800" y="228600"/>
            <a:ext cx="3276600" cy="5909310"/>
          </a:xfrm>
          <a:prstGeom prst="rect">
            <a:avLst/>
          </a:prstGeom>
        </p:spPr>
        <p:txBody>
          <a:bodyPr wrap="square">
            <a:spAutoFit/>
          </a:bodyPr>
          <a:lstStyle/>
          <a:p>
            <a:r>
              <a:rPr lang="en-US" b="1" dirty="0" smtClean="0"/>
              <a:t>SS6G11 </a:t>
            </a:r>
            <a:r>
              <a:rPr lang="en-US" b="1" dirty="0"/>
              <a:t>Locate selected features of Australia. </a:t>
            </a:r>
          </a:p>
          <a:p>
            <a:endParaRPr lang="en-US" dirty="0"/>
          </a:p>
          <a:p>
            <a:r>
              <a:rPr lang="en-US" dirty="0" smtClean="0"/>
              <a:t>a. Locate </a:t>
            </a:r>
            <a:r>
              <a:rPr lang="en-US" dirty="0"/>
              <a:t>on a world and regional political-physical map: </a:t>
            </a:r>
            <a:endParaRPr lang="en-US" dirty="0" smtClean="0"/>
          </a:p>
          <a:p>
            <a:r>
              <a:rPr lang="en-US" dirty="0" smtClean="0"/>
              <a:t>the </a:t>
            </a:r>
            <a:r>
              <a:rPr lang="en-US" dirty="0"/>
              <a:t>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724400" y="914400"/>
            <a:ext cx="4114800" cy="4114800"/>
          </a:xfrm>
          <a:prstGeom prst="rect">
            <a:avLst/>
          </a:prstGeom>
        </p:spPr>
      </p:pic>
      <p:sp>
        <p:nvSpPr>
          <p:cNvPr id="7" name="Rectangle 6"/>
          <p:cNvSpPr/>
          <p:nvPr/>
        </p:nvSpPr>
        <p:spPr>
          <a:xfrm>
            <a:off x="228600" y="685800"/>
            <a:ext cx="3962400" cy="3508653"/>
          </a:xfrm>
          <a:prstGeom prst="rect">
            <a:avLst/>
          </a:prstGeom>
        </p:spPr>
        <p:txBody>
          <a:bodyPr wrap="square">
            <a:spAutoFit/>
          </a:bodyPr>
          <a:lstStyle/>
          <a:p>
            <a:r>
              <a:rPr lang="en-US" sz="3200" b="1" dirty="0" smtClean="0"/>
              <a:t>SS6H4 </a:t>
            </a:r>
          </a:p>
          <a:p>
            <a:endParaRPr lang="en-US" sz="3200" b="1" dirty="0"/>
          </a:p>
          <a:p>
            <a:r>
              <a:rPr lang="en-US" sz="2800" b="1" dirty="0" smtClean="0"/>
              <a:t>Explain the impact of English colonization on current Aboriginal basic rights, health, literacy, and language.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smtClean="0"/>
              <a:t>A</a:t>
            </a:r>
            <a:endParaRPr lang="en-US" sz="1400" dirty="0"/>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smtClean="0"/>
              <a:t>B</a:t>
            </a:r>
            <a:endParaRPr lang="en-US" sz="1400" dirty="0"/>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smtClean="0"/>
              <a:t>C</a:t>
            </a:r>
            <a:endParaRPr lang="en-US" sz="1400" dirty="0"/>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smtClean="0"/>
              <a:t>D</a:t>
            </a:r>
            <a:endParaRPr lang="en-US" sz="1400" dirty="0"/>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smtClean="0"/>
              <a:t>F</a:t>
            </a:r>
            <a:endParaRPr lang="en-US" sz="1400" dirty="0"/>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smtClean="0"/>
              <a:t>G</a:t>
            </a:r>
            <a:endParaRPr lang="en-US" sz="1400" dirty="0"/>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smtClean="0"/>
              <a:t>B</a:t>
            </a:r>
            <a:endParaRPr lang="en-US" sz="1400" dirty="0"/>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smtClean="0"/>
              <a:t>A</a:t>
            </a:r>
            <a:endParaRPr lang="en-US" sz="1400" dirty="0"/>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smtClean="0"/>
              <a:t>Western Australia</a:t>
            </a:r>
            <a:endParaRPr lang="en-US" sz="1200" b="1" dirty="0"/>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smtClean="0"/>
              <a:t>Land or water feature</a:t>
            </a:r>
            <a:endParaRPr lang="en-US" sz="1100" dirty="0"/>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smtClean="0"/>
              <a:t>Northern Territory</a:t>
            </a:r>
            <a:endParaRPr lang="en-US" sz="1200" b="1" dirty="0"/>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smtClean="0"/>
              <a:t>Southern Australia</a:t>
            </a:r>
            <a:endParaRPr lang="en-US" sz="1200" b="1" dirty="0"/>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smtClean="0"/>
              <a:t>Tasmania</a:t>
            </a:r>
            <a:endParaRPr lang="en-US" sz="1400" dirty="0"/>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smtClean="0"/>
              <a:t>Queensland</a:t>
            </a:r>
            <a:endParaRPr lang="en-US" sz="1200" b="1" dirty="0"/>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smtClean="0"/>
              <a:t>New South Wales</a:t>
            </a:r>
            <a:endParaRPr lang="en-US" sz="1200" b="1" dirty="0"/>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smtClean="0"/>
              <a:t>Victoria</a:t>
            </a:r>
            <a:endParaRPr lang="en-US" sz="1200" b="1" dirty="0"/>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
        <p:nvSpPr>
          <p:cNvPr id="45" name="TextBox 44"/>
          <p:cNvSpPr txBox="1"/>
          <p:nvPr/>
        </p:nvSpPr>
        <p:spPr>
          <a:xfrm>
            <a:off x="2667000" y="5196007"/>
            <a:ext cx="2362200" cy="1661993"/>
          </a:xfrm>
          <a:prstGeom prst="rect">
            <a:avLst/>
          </a:prstGeom>
          <a:noFill/>
        </p:spPr>
        <p:txBody>
          <a:bodyPr wrap="square" rtlCol="0">
            <a:spAutoFit/>
          </a:bodyPr>
          <a:lstStyle/>
          <a:p>
            <a:r>
              <a:rPr lang="en-US" sz="1200" dirty="0"/>
              <a:t>I</a:t>
            </a:r>
            <a:r>
              <a:rPr lang="en-US" sz="1200" dirty="0" smtClean="0"/>
              <a:t>ndian Ocean  (A)</a:t>
            </a:r>
          </a:p>
          <a:p>
            <a:r>
              <a:rPr lang="en-US" sz="1200" dirty="0" smtClean="0"/>
              <a:t>Indian Ocean   (B)</a:t>
            </a:r>
          </a:p>
          <a:p>
            <a:r>
              <a:rPr lang="en-US" sz="1200" dirty="0" smtClean="0"/>
              <a:t>Coral Sea  (C)</a:t>
            </a:r>
          </a:p>
          <a:p>
            <a:r>
              <a:rPr lang="en-US" sz="1200" dirty="0" smtClean="0"/>
              <a:t>Great Barrier Reef  (D)</a:t>
            </a:r>
          </a:p>
          <a:p>
            <a:r>
              <a:rPr lang="en-US" sz="1200" dirty="0" smtClean="0"/>
              <a:t>Great Dividing Range  (E)</a:t>
            </a:r>
          </a:p>
          <a:p>
            <a:r>
              <a:rPr lang="en-US" sz="1200" dirty="0" smtClean="0"/>
              <a:t>Great Victoria Desert  (F)</a:t>
            </a:r>
          </a:p>
          <a:p>
            <a:r>
              <a:rPr lang="en-US" sz="1200" dirty="0" smtClean="0"/>
              <a:t>Uluru/Ayers Rock   (G)</a:t>
            </a:r>
          </a:p>
          <a:p>
            <a:endParaRPr lang="en-US" dirty="0"/>
          </a:p>
        </p:txBody>
      </p:sp>
      <p:sp>
        <p:nvSpPr>
          <p:cNvPr id="46" name="Rounded Rectangle 45"/>
          <p:cNvSpPr/>
          <p:nvPr/>
        </p:nvSpPr>
        <p:spPr>
          <a:xfrm>
            <a:off x="2667000" y="5105400"/>
            <a:ext cx="17526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539978"/>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SS6G12  </a:t>
            </a:r>
            <a:r>
              <a:rPr lang="en-US" sz="2400" dirty="0" smtClean="0"/>
              <a:t>a. Describe how Australia’s location, climate, and natural resources impact trade and affect where people live. </a:t>
            </a:r>
          </a:p>
          <a:p>
            <a:endParaRPr lang="en-US" sz="2400" dirty="0" smtClean="0"/>
          </a:p>
          <a:p>
            <a:r>
              <a:rPr lang="en-US" sz="2400" b="1" dirty="0" smtClean="0">
                <a:solidFill>
                  <a:srgbClr val="0070C0"/>
                </a:solidFill>
              </a:rPr>
              <a:t>Learning Target: </a:t>
            </a:r>
            <a:r>
              <a:rPr lang="en-US" sz="2400" dirty="0" smtClean="0"/>
              <a:t>I </a:t>
            </a:r>
            <a:r>
              <a:rPr lang="en-US" sz="2400" dirty="0" smtClean="0"/>
              <a:t>can describe how Australia’s location, climate, and natural resources impact trade and affect where people live.</a:t>
            </a:r>
            <a:endParaRPr lang="en-US" sz="2400" dirty="0" smtClean="0"/>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Chapter 14 Study Guide</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solidFill>
                  <a:srgbClr val="0070C0"/>
                </a:solidFill>
              </a:rPr>
              <a:t> </a:t>
            </a:r>
            <a:r>
              <a:rPr lang="en-US" sz="2400" dirty="0" smtClean="0"/>
              <a:t>Brain Wrinkles Slides and Notes. Textbook </a:t>
            </a:r>
            <a:r>
              <a:rPr lang="en-US" sz="2400" dirty="0" smtClean="0"/>
              <a:t>Ch.11 Section. Create </a:t>
            </a:r>
            <a:r>
              <a:rPr lang="en-US" sz="2400" dirty="0" err="1" smtClean="0"/>
              <a:t>Powerpoint</a:t>
            </a:r>
            <a:r>
              <a:rPr lang="en-US" sz="2400" dirty="0" smtClean="0"/>
              <a:t> Study Guide.</a:t>
            </a:r>
          </a:p>
          <a:p>
            <a:endParaRPr lang="en-US" sz="2400" dirty="0" smtClean="0">
              <a:solidFill>
                <a:srgbClr val="0070C0"/>
              </a:solidFill>
            </a:endParaRPr>
          </a:p>
          <a:p>
            <a:r>
              <a:rPr lang="en-US" sz="2400" b="1" dirty="0" smtClean="0">
                <a:solidFill>
                  <a:srgbClr val="0070C0"/>
                </a:solidFill>
              </a:rPr>
              <a:t>Closing:  </a:t>
            </a:r>
            <a:r>
              <a:rPr lang="en-US" sz="2400" dirty="0" smtClean="0"/>
              <a:t>Think-pair- Share</a:t>
            </a:r>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Monday, October </a:t>
            </a:r>
            <a:r>
              <a:rPr lang="en-US" sz="2800" dirty="0" smtClean="0">
                <a:latin typeface="Book Antiqua" pitchFamily="18" charset="0"/>
              </a:rPr>
              <a:t>24</a:t>
            </a:r>
            <a:endParaRPr lang="en-US" sz="2800" dirty="0">
              <a:latin typeface="Book Antiqu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029200"/>
            <a:ext cx="8229600" cy="923330"/>
          </a:xfrm>
          <a:prstGeom prst="rect">
            <a:avLst/>
          </a:prstGeom>
        </p:spPr>
        <p:txBody>
          <a:bodyPr wrap="square">
            <a:spAutoFit/>
          </a:bodyPr>
          <a:lstStyle/>
          <a:p>
            <a:r>
              <a:rPr lang="en-US" dirty="0"/>
              <a:t>Australia is one of the world's leading producers of </a:t>
            </a:r>
            <a:r>
              <a:rPr lang="en-US" b="1" dirty="0"/>
              <a:t>bauxite (</a:t>
            </a:r>
            <a:r>
              <a:rPr lang="en-US" b="1" dirty="0" err="1"/>
              <a:t>aluminium</a:t>
            </a:r>
            <a:r>
              <a:rPr lang="en-US" b="1" dirty="0"/>
              <a:t> ore), iron ore, lithium, gold, lead, diamond, rare earth elements, uranium, and zinc</a:t>
            </a:r>
            <a:r>
              <a:rPr lang="en-US" dirty="0"/>
              <a:t>. Australia also has large mineral sand deposits of </a:t>
            </a:r>
            <a:r>
              <a:rPr lang="en-US" dirty="0" err="1"/>
              <a:t>ilmenite</a:t>
            </a:r>
            <a:r>
              <a:rPr lang="en-US" dirty="0"/>
              <a:t>, zircon and </a:t>
            </a:r>
            <a:r>
              <a:rPr lang="en-US" dirty="0" err="1"/>
              <a:t>rutile</a:t>
            </a:r>
            <a:r>
              <a:rPr lang="en-US" dirty="0"/>
              <a:t>.</a:t>
            </a:r>
          </a:p>
        </p:txBody>
      </p:sp>
      <p:sp>
        <p:nvSpPr>
          <p:cNvPr id="31746" name="AutoShape 2" descr="https://www.ga.gov.au/__data/assets/image/0012/60060/amf-image1by700.jpg?sa=X&amp;ved=2ahUKEwiIz7GDqOX6AhU7mIQIHc3yBBsQ_B16BAgAE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mf-image1by700.jpg"/>
          <p:cNvPicPr>
            <a:picLocks noChangeAspect="1"/>
          </p:cNvPicPr>
          <p:nvPr/>
        </p:nvPicPr>
        <p:blipFill>
          <a:blip r:embed="rId3" cstate="print"/>
          <a:stretch>
            <a:fillRect/>
          </a:stretch>
        </p:blipFill>
        <p:spPr>
          <a:xfrm>
            <a:off x="609600" y="228600"/>
            <a:ext cx="7467600" cy="45659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539978"/>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SS6G12  </a:t>
            </a:r>
            <a:r>
              <a:rPr lang="en-US" sz="2400" dirty="0" smtClean="0"/>
              <a:t>a. Describe how Australia’s location, climate, and natural resources impact trade and affect where people live. </a:t>
            </a:r>
          </a:p>
          <a:p>
            <a:endParaRPr lang="en-US" sz="2400" dirty="0" smtClean="0"/>
          </a:p>
          <a:p>
            <a:r>
              <a:rPr lang="en-US" sz="2400" b="1" dirty="0" smtClean="0">
                <a:solidFill>
                  <a:srgbClr val="0070C0"/>
                </a:solidFill>
              </a:rPr>
              <a:t>Learning Target: </a:t>
            </a:r>
            <a:r>
              <a:rPr lang="en-US" sz="2400" dirty="0" smtClean="0"/>
              <a:t>I </a:t>
            </a:r>
            <a:r>
              <a:rPr lang="en-US" sz="2400" dirty="0" smtClean="0"/>
              <a:t>can describe how Australia’s location, climate, and natural resources impact trade and affect where people live.</a:t>
            </a:r>
            <a:endParaRPr lang="en-US" sz="2400" dirty="0" smtClean="0"/>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Chapter 14 Study Guide</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solidFill>
                  <a:srgbClr val="0070C0"/>
                </a:solidFill>
              </a:rPr>
              <a:t> </a:t>
            </a:r>
            <a:r>
              <a:rPr lang="en-US" sz="2400" dirty="0" smtClean="0"/>
              <a:t>Brain Wrinkles Slides and Notes. Textbook </a:t>
            </a:r>
            <a:r>
              <a:rPr lang="en-US" sz="2400" dirty="0" smtClean="0"/>
              <a:t>Ch.11 Section. Create </a:t>
            </a:r>
            <a:r>
              <a:rPr lang="en-US" sz="2400" dirty="0" err="1" smtClean="0"/>
              <a:t>Powerpoint</a:t>
            </a:r>
            <a:r>
              <a:rPr lang="en-US" sz="2400" dirty="0" smtClean="0"/>
              <a:t> Study Guide.</a:t>
            </a:r>
          </a:p>
          <a:p>
            <a:endParaRPr lang="en-US" sz="2400" dirty="0" smtClean="0">
              <a:solidFill>
                <a:srgbClr val="0070C0"/>
              </a:solidFill>
            </a:endParaRPr>
          </a:p>
          <a:p>
            <a:r>
              <a:rPr lang="en-US" sz="2400" b="1" dirty="0" smtClean="0">
                <a:solidFill>
                  <a:srgbClr val="0070C0"/>
                </a:solidFill>
              </a:rPr>
              <a:t>Closing:  </a:t>
            </a:r>
            <a:r>
              <a:rPr lang="en-US" sz="2400" dirty="0" smtClean="0"/>
              <a:t>Think-pair- Share</a:t>
            </a:r>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Tues</a:t>
            </a:r>
            <a:r>
              <a:rPr lang="en-US" sz="2800" dirty="0" smtClean="0">
                <a:latin typeface="Book Antiqua" pitchFamily="18" charset="0"/>
              </a:rPr>
              <a:t>day</a:t>
            </a:r>
            <a:r>
              <a:rPr lang="en-US" sz="2800" dirty="0" smtClean="0">
                <a:latin typeface="Book Antiqua" pitchFamily="18" charset="0"/>
              </a:rPr>
              <a:t>, October </a:t>
            </a:r>
            <a:r>
              <a:rPr lang="en-US" sz="2800" dirty="0" smtClean="0">
                <a:latin typeface="Book Antiqua" pitchFamily="18" charset="0"/>
              </a:rPr>
              <a:t>25</a:t>
            </a:r>
            <a:endParaRPr lang="en-US" sz="2800" dirty="0">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C:\Users\Christine\Desktop\Week 11 Oct 17\rock-header.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IMG_5738.jpg"/>
          <p:cNvPicPr>
            <a:picLocks noChangeAspect="1"/>
          </p:cNvPicPr>
          <p:nvPr/>
        </p:nvPicPr>
        <p:blipFill>
          <a:blip r:embed="rId3" cstate="print"/>
          <a:stretch>
            <a:fillRect/>
          </a:stretch>
        </p:blipFill>
        <p:spPr>
          <a:xfrm>
            <a:off x="533400" y="304800"/>
            <a:ext cx="8077200" cy="4543425"/>
          </a:xfrm>
          <a:prstGeom prst="rect">
            <a:avLst/>
          </a:prstGeom>
        </p:spPr>
      </p:pic>
      <p:sp>
        <p:nvSpPr>
          <p:cNvPr id="5" name="Rectangle 4"/>
          <p:cNvSpPr/>
          <p:nvPr/>
        </p:nvSpPr>
        <p:spPr>
          <a:xfrm>
            <a:off x="2362200" y="5029200"/>
            <a:ext cx="4645631" cy="830997"/>
          </a:xfrm>
          <a:prstGeom prst="rect">
            <a:avLst/>
          </a:prstGeom>
        </p:spPr>
        <p:txBody>
          <a:bodyPr wrap="none">
            <a:spAutoFit/>
          </a:bodyPr>
          <a:lstStyle/>
          <a:p>
            <a:r>
              <a:rPr lang="en-US" sz="4800" dirty="0" smtClean="0"/>
              <a:t>Uluru/Ayers Rock,</a:t>
            </a:r>
            <a:endParaRPr lang="en-US" sz="4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1389</Words>
  <Application>Microsoft Office PowerPoint</Application>
  <PresentationFormat>On-screen Show (4:3)</PresentationFormat>
  <Paragraphs>193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15</cp:revision>
  <dcterms:created xsi:type="dcterms:W3CDTF">2022-10-16T16:57:46Z</dcterms:created>
  <dcterms:modified xsi:type="dcterms:W3CDTF">2022-10-22T19:13:35Z</dcterms:modified>
</cp:coreProperties>
</file>